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webextensions/webextension1.xml" ContentType="application/vnd.ms-office.webextension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sldIdLst>
    <p:sldId id="298" r:id="rId5"/>
    <p:sldId id="305" r:id="rId6"/>
    <p:sldId id="312" r:id="rId7"/>
    <p:sldId id="306" r:id="rId8"/>
    <p:sldId id="302" r:id="rId9"/>
    <p:sldId id="301" r:id="rId10"/>
    <p:sldId id="304" r:id="rId11"/>
    <p:sldId id="308" r:id="rId12"/>
    <p:sldId id="300" r:id="rId13"/>
    <p:sldId id="307" r:id="rId14"/>
    <p:sldId id="309" r:id="rId15"/>
    <p:sldId id="310" r:id="rId16"/>
    <p:sldId id="31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6714" autoAdjust="0"/>
    <p:restoredTop sz="94619" autoAdjust="0"/>
  </p:normalViewPr>
  <p:slideViewPr>
    <p:cSldViewPr snapToGrid="0">
      <p:cViewPr varScale="1">
        <p:scale>
          <a:sx n="47" d="100"/>
          <a:sy n="47" d="100"/>
        </p:scale>
        <p:origin x="77" y="9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isegia/Colorado-Housing" TargetMode="Externa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999" y="4550230"/>
            <a:ext cx="10909073" cy="957902"/>
          </a:xfrm>
        </p:spPr>
        <p:txBody>
          <a:bodyPr>
            <a:normAutofit/>
          </a:bodyPr>
          <a:lstStyle/>
          <a:p>
            <a:r>
              <a:rPr lang="en-US" sz="6000"/>
              <a:t>Housing Subcommitte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999" y="5782457"/>
            <a:ext cx="10925101" cy="46053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Rental application violations update June 23, 2020</a:t>
            </a: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33" r="-1" b="20695"/>
          <a:stretch/>
        </p:blipFill>
        <p:spPr>
          <a:xfrm>
            <a:off x="635457" y="640080"/>
            <a:ext cx="10916463" cy="3602736"/>
          </a:xfrm>
          <a:prstGeom prst="rect">
            <a:avLst/>
          </a:prstGeom>
        </p:spPr>
      </p:pic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34461041-8413-4023-ABA7-9E499B0AD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625CD3-2055-4B7E-9F9E-FFAADAAF6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355" y="4374204"/>
            <a:ext cx="9818390" cy="10293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Household Type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05BCF04-4702-43D0-BE8F-DBF6C2F65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0" y="5569068"/>
            <a:ext cx="9601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53B4A494-ED20-47DD-A927-05EA273B0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DF8254-765D-42F7-A1B5-7E4A5F1C37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742926"/>
              </p:ext>
            </p:extLst>
          </p:nvPr>
        </p:nvGraphicFramePr>
        <p:xfrm>
          <a:off x="1826451" y="640080"/>
          <a:ext cx="8534478" cy="3494436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4211611">
                  <a:extLst>
                    <a:ext uri="{9D8B030D-6E8A-4147-A177-3AD203B41FA5}">
                      <a16:colId xmlns:a16="http://schemas.microsoft.com/office/drawing/2014/main" val="1556916324"/>
                    </a:ext>
                  </a:extLst>
                </a:gridCol>
                <a:gridCol w="667402">
                  <a:extLst>
                    <a:ext uri="{9D8B030D-6E8A-4147-A177-3AD203B41FA5}">
                      <a16:colId xmlns:a16="http://schemas.microsoft.com/office/drawing/2014/main" val="539282738"/>
                    </a:ext>
                  </a:extLst>
                </a:gridCol>
                <a:gridCol w="1893388">
                  <a:extLst>
                    <a:ext uri="{9D8B030D-6E8A-4147-A177-3AD203B41FA5}">
                      <a16:colId xmlns:a16="http://schemas.microsoft.com/office/drawing/2014/main" val="963461785"/>
                    </a:ext>
                  </a:extLst>
                </a:gridCol>
                <a:gridCol w="1496209">
                  <a:extLst>
                    <a:ext uri="{9D8B030D-6E8A-4147-A177-3AD203B41FA5}">
                      <a16:colId xmlns:a16="http://schemas.microsoft.com/office/drawing/2014/main" val="1877234518"/>
                    </a:ext>
                  </a:extLst>
                </a:gridCol>
                <a:gridCol w="265868">
                  <a:extLst>
                    <a:ext uri="{9D8B030D-6E8A-4147-A177-3AD203B41FA5}">
                      <a16:colId xmlns:a16="http://schemas.microsoft.com/office/drawing/2014/main" val="2900563492"/>
                    </a:ext>
                  </a:extLst>
                </a:gridCol>
              </a:tblGrid>
              <a:tr h="291203">
                <a:tc gridSpan="5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dirty="0">
                          <a:effectLst/>
                          <a:latin typeface="+mn-lt"/>
                        </a:rPr>
                        <a:t>Table 1. Households By Household Type in Denver, CO</a:t>
                      </a:r>
                      <a:endParaRPr lang="en-US" sz="17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70015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1">
                          <a:effectLst/>
                          <a:latin typeface="+mn-lt"/>
                        </a:rPr>
                        <a:t>Year: 2018</a:t>
                      </a:r>
                      <a:endParaRPr lang="en-US" sz="1700" b="1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26254519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1">
                          <a:effectLst/>
                          <a:latin typeface="+mn-lt"/>
                        </a:rPr>
                        <a:t>Number </a:t>
                      </a:r>
                      <a:endParaRPr lang="en-US" sz="1700" b="1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1">
                          <a:effectLst/>
                          <a:latin typeface="+mn-lt"/>
                        </a:rPr>
                        <a:t>%</a:t>
                      </a:r>
                      <a:endParaRPr lang="en-US" sz="1700" b="1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52341402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 Family HH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143,098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48.6%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50358533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   Married Couple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101,314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70.8%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40176545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     Married w/children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44,892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44.3%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47224552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     Married w/out children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56,422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55.7%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03838914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   Other families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41,784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29.2%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45435075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  Non-family HH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151,260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51.4%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42745352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47254922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Total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294,358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100%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1769734"/>
                  </a:ext>
                </a:extLst>
              </a:tr>
              <a:tr h="2912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Ave. HH size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3.19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>
                          <a:effectLst/>
                          <a:latin typeface="+mn-lt"/>
                        </a:rPr>
                        <a:t> </a:t>
                      </a:r>
                      <a:endParaRPr lang="en-US" sz="17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2109" marR="8210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700" dirty="0">
                          <a:effectLst/>
                          <a:latin typeface="+mn-lt"/>
                        </a:rPr>
                        <a:t> </a:t>
                      </a:r>
                      <a:endParaRPr lang="en-US" sz="17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095824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4899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5138EAB-9443-4177-B525-2E055683B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U.S. Department of Housing and Urban Development</a:t>
            </a:r>
            <a:endParaRPr lang="en-US" sz="2800" dirty="0"/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C9C88-F2DA-4798-AEDA-F64CEBF02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8064" y="2639380"/>
            <a:ext cx="3205049" cy="3229714"/>
          </a:xfrm>
        </p:spPr>
        <p:txBody>
          <a:bodyPr vert="horz" lIns="0" tIns="45720" rIns="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dirty="0"/>
              <a:t>Little change in the number of claims filed between 2000 – 2016 in the state of Colorado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/>
              <a:t>The overall trend in the number of cases masks differences in temporal trends by claim type</a:t>
            </a:r>
          </a:p>
          <a:p>
            <a:pPr lvl="1">
              <a:lnSpc>
                <a:spcPct val="90000"/>
              </a:lnSpc>
              <a:buSzPct val="68000"/>
              <a:buFont typeface="Wingdings" panose="05000000000000000000" pitchFamily="2" charset="2"/>
              <a:buChar char="q"/>
            </a:pPr>
            <a:r>
              <a:rPr lang="en-US" dirty="0"/>
              <a:t>the </a:t>
            </a:r>
            <a:r>
              <a:rPr lang="en-US" u="sng" dirty="0"/>
              <a:t>number</a:t>
            </a:r>
            <a:r>
              <a:rPr lang="en-US" dirty="0"/>
              <a:t> of cases based on disability states increased</a:t>
            </a:r>
          </a:p>
          <a:p>
            <a:pPr lvl="1">
              <a:lnSpc>
                <a:spcPct val="90000"/>
              </a:lnSpc>
              <a:buSzPct val="68000"/>
              <a:buFont typeface="Wingdings" panose="05000000000000000000" pitchFamily="2" charset="2"/>
              <a:buChar char="q"/>
            </a:pPr>
            <a:r>
              <a:rPr lang="en-US" dirty="0"/>
              <a:t>the </a:t>
            </a:r>
            <a:r>
              <a:rPr lang="en-US" u="sng" dirty="0"/>
              <a:t>number</a:t>
            </a:r>
            <a:r>
              <a:rPr lang="en-US" dirty="0"/>
              <a:t> of claims filed based on race decreased, between 2000 – 2016.</a:t>
            </a:r>
          </a:p>
          <a:p>
            <a:pPr>
              <a:lnSpc>
                <a:spcPct val="90000"/>
              </a:lnSpc>
            </a:pPr>
            <a:endParaRPr lang="en-US" sz="1700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EBE73007-6694-4871-863B-ECB24703DB9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37276" y="1693908"/>
            <a:ext cx="6892560" cy="3653057"/>
          </a:xfrm>
          <a:prstGeom prst="rect">
            <a:avLst/>
          </a:prstGeom>
          <a:noFill/>
        </p:spPr>
      </p:pic>
      <p:sp>
        <p:nvSpPr>
          <p:cNvPr id="96" name="Rectangle 95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1927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2900F4-A530-41A6-AA8E-C33FA61C9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/>
              <a:t>Office of Policy Development and Research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64ED44-4894-4FEB-8490-43869BC0D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8064" y="2639380"/>
            <a:ext cx="3205049" cy="3229714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in Denver County, census tracts with high numbers of severely burdened households are highly correlated with census tracts characterized as communities of color and/or those designated as racial/ethnic concentrations of poverty.</a:t>
            </a:r>
            <a:br>
              <a:rPr lang="en-US" dirty="0"/>
            </a:b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383868D0-A55D-4884-8F45-32C06A1559BF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447" y="990349"/>
            <a:ext cx="6892560" cy="4531855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62825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88F0A37D-2337-4AAF-98B0-7E4E9B98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940728-6B63-481D-B0EF-F66CF7C6F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U.S. Census Bureau, American Housing Survey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15CCCF0-E573-463A-9760-1FDC0B2CF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F7234D70-FB65-4E99-985E-64D21967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28" name="Table 5">
            <a:extLst>
              <a:ext uri="{FF2B5EF4-FFF2-40B4-BE49-F238E27FC236}">
                <a16:creationId xmlns:a16="http://schemas.microsoft.com/office/drawing/2014/main" id="{BE3CB22F-8DC5-49ED-ABA5-F75B3865A5C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45153571"/>
              </p:ext>
            </p:extLst>
          </p:nvPr>
        </p:nvGraphicFramePr>
        <p:xfrm>
          <a:off x="1096963" y="2134030"/>
          <a:ext cx="10058401" cy="4060825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5560392">
                  <a:extLst>
                    <a:ext uri="{9D8B030D-6E8A-4147-A177-3AD203B41FA5}">
                      <a16:colId xmlns:a16="http://schemas.microsoft.com/office/drawing/2014/main" val="909901898"/>
                    </a:ext>
                  </a:extLst>
                </a:gridCol>
                <a:gridCol w="1560001">
                  <a:extLst>
                    <a:ext uri="{9D8B030D-6E8A-4147-A177-3AD203B41FA5}">
                      <a16:colId xmlns:a16="http://schemas.microsoft.com/office/drawing/2014/main" val="1827838868"/>
                    </a:ext>
                  </a:extLst>
                </a:gridCol>
                <a:gridCol w="1378007">
                  <a:extLst>
                    <a:ext uri="{9D8B030D-6E8A-4147-A177-3AD203B41FA5}">
                      <a16:colId xmlns:a16="http://schemas.microsoft.com/office/drawing/2014/main" val="2546772145"/>
                    </a:ext>
                  </a:extLst>
                </a:gridCol>
                <a:gridCol w="1560001">
                  <a:extLst>
                    <a:ext uri="{9D8B030D-6E8A-4147-A177-3AD203B41FA5}">
                      <a16:colId xmlns:a16="http://schemas.microsoft.com/office/drawing/2014/main" val="3400390479"/>
                    </a:ext>
                  </a:extLst>
                </a:gridCol>
              </a:tblGrid>
              <a:tr h="3871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How Respondent Found Current Unit     </a:t>
                      </a:r>
                    </a:p>
                  </a:txBody>
                  <a:tcPr marL="115093" marR="69056" marT="69056" marB="69056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636B68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8171672"/>
                  </a:ext>
                </a:extLst>
              </a:tr>
              <a:tr h="3871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Word of mouth                                   </a:t>
                      </a:r>
                    </a:p>
                  </a:txBody>
                  <a:tcPr marL="115093" marR="69056" marT="69056" marB="69056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92.3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23.7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68.6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290220"/>
                  </a:ext>
                </a:extLst>
              </a:tr>
              <a:tr h="3871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Newspaper or other publication                  </a:t>
                      </a:r>
                    </a:p>
                  </a:txBody>
                  <a:tcPr marL="115093" marR="69056" marT="69056" marB="69056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8.3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--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6.6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002049"/>
                  </a:ext>
                </a:extLst>
              </a:tr>
              <a:tr h="25234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Internet site (Craig’s List, Zillow, realtor.com, apartment. Com)                      </a:t>
                      </a:r>
                    </a:p>
                  </a:txBody>
                  <a:tcPr marL="115093" marR="69056" marT="69056" marB="69056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154.7</a:t>
                      </a:r>
                    </a:p>
                  </a:txBody>
                  <a:tcPr marL="115093" marR="69056" marT="69056" marB="69056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37.8</a:t>
                      </a:r>
                    </a:p>
                  </a:txBody>
                  <a:tcPr marL="115093" marR="69056" marT="69056" marB="69056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117.0</a:t>
                      </a:r>
                    </a:p>
                  </a:txBody>
                  <a:tcPr marL="115093" marR="69056" marT="69056" marB="69056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263368"/>
                  </a:ext>
                </a:extLst>
              </a:tr>
              <a:tr h="3871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Apartment rental agency listing                 </a:t>
                      </a:r>
                    </a:p>
                  </a:txBody>
                  <a:tcPr marL="115093" marR="69056" marT="69056" marB="69056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17.1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</a:pPr>
                      <a:endParaRPr lang="en-US" sz="18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16.2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373883"/>
                  </a:ext>
                </a:extLst>
              </a:tr>
              <a:tr h="3871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Talking with a real estate agent                </a:t>
                      </a:r>
                    </a:p>
                  </a:txBody>
                  <a:tcPr marL="115093" marR="69056" marT="69056" marB="69056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73.8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66.7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7.0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088172"/>
                  </a:ext>
                </a:extLst>
              </a:tr>
              <a:tr h="3871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Sign on outside of building/house               </a:t>
                      </a:r>
                    </a:p>
                  </a:txBody>
                  <a:tcPr marL="115093" marR="69056" marT="69056" marB="69056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40.6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9.1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31.4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989249"/>
                  </a:ext>
                </a:extLst>
              </a:tr>
              <a:tr h="3871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Other                                           </a:t>
                      </a:r>
                    </a:p>
                  </a:txBody>
                  <a:tcPr marL="115093" marR="69056" marT="69056" marB="69056">
                    <a:lnL w="12700" cmpd="sng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42.6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12.0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30.6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878E8B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41802"/>
                  </a:ext>
                </a:extLst>
              </a:tr>
              <a:tr h="38716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 reported                                    </a:t>
                      </a:r>
                    </a:p>
                  </a:txBody>
                  <a:tcPr marL="115093" marR="69056" marT="69056" marB="69056">
                    <a:lnL w="38100" cap="flat" cmpd="sng" algn="ctr">
                      <a:noFill/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14.3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5.8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8.5</a:t>
                      </a:r>
                    </a:p>
                  </a:txBody>
                  <a:tcPr marL="115093" marR="69056" marT="69056" marB="69056" anchor="b">
                    <a:lnL w="38100" cap="flat" cmpd="sng" algn="ctr">
                      <a:solidFill>
                        <a:srgbClr val="FFFFFF"/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878E8B">
                        <a:alpha val="1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1062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2401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174A0-25D4-4E47-823B-2722ED17A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Rental Application Violations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FBD0A-25CC-4F93-84CC-6AFE1F88B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46 Rental/Property Management Firms located in Colorado covering 1,043 properties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There was a lot of variability in number of properties impacted </a:t>
            </a:r>
          </a:p>
          <a:p>
            <a:pPr lvl="2">
              <a:lnSpc>
                <a:spcPct val="90000"/>
              </a:lnSpc>
            </a:pPr>
            <a:r>
              <a:rPr lang="en-US" sz="2400" dirty="0"/>
              <a:t>Mean = 22.67, </a:t>
            </a:r>
            <a:r>
              <a:rPr lang="en-US" sz="2400" dirty="0" err="1"/>
              <a:t>stdev</a:t>
            </a:r>
            <a:r>
              <a:rPr lang="en-US" sz="2400" dirty="0"/>
              <a:t> = 45.84; median = 7.5</a:t>
            </a:r>
          </a:p>
          <a:p>
            <a:pPr>
              <a:lnSpc>
                <a:spcPct val="90000"/>
              </a:lnSpc>
            </a:pPr>
            <a:r>
              <a:rPr lang="en-US" sz="2600" dirty="0"/>
              <a:t>Type of Violation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The most common violation was to ask about criminal history without regard to the law (38-12-904(1)(b))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The next most common violation was to ask about rental history beyond the period specified in (38-12-904(1)(1))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More difficult to detect fee violations under 38-12-903</a:t>
            </a:r>
          </a:p>
        </p:txBody>
      </p:sp>
    </p:spTree>
    <p:extLst>
      <p:ext uri="{BB962C8B-B14F-4D97-AF65-F5344CB8AC3E}">
        <p14:creationId xmlns:p14="http://schemas.microsoft.com/office/powerpoint/2010/main" val="41567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174A0-25D4-4E47-823B-2722ED17A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Some themes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FBD0A-25CC-4F93-84CC-6AFE1F88B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90000"/>
              </a:lnSpc>
            </a:pPr>
            <a:r>
              <a:rPr lang="en-US" sz="2400" dirty="0"/>
              <a:t>Violations tended to co-occur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Multiple management firms rely on common apps like </a:t>
            </a:r>
            <a:r>
              <a:rPr lang="en-US" sz="2400" dirty="0" err="1"/>
              <a:t>appfolio</a:t>
            </a:r>
            <a:r>
              <a:rPr lang="en-US" sz="2400" dirty="0"/>
              <a:t> and </a:t>
            </a:r>
            <a:r>
              <a:rPr lang="en-US" sz="2400" dirty="0" err="1"/>
              <a:t>rentcafe</a:t>
            </a:r>
            <a:endParaRPr lang="en-US" sz="2400" dirty="0"/>
          </a:p>
          <a:p>
            <a:pPr lvl="1">
              <a:lnSpc>
                <a:spcPct val="90000"/>
              </a:lnSpc>
            </a:pPr>
            <a:r>
              <a:rPr lang="en-US" sz="2400" i="1" dirty="0"/>
              <a:t>Seem </a:t>
            </a:r>
            <a:r>
              <a:rPr lang="en-US" sz="2400" dirty="0"/>
              <a:t>to be randomly distributed</a:t>
            </a:r>
            <a:endParaRPr lang="en-US" sz="2400" i="1" dirty="0"/>
          </a:p>
          <a:p>
            <a:pPr lvl="1">
              <a:lnSpc>
                <a:spcPct val="90000"/>
              </a:lnSpc>
            </a:pPr>
            <a:r>
              <a:rPr lang="en-US" sz="2400" dirty="0"/>
              <a:t>Sometimes there was inconsistency in rental “guidelines” listed on website and what was in rental app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Some companies explicitly stated they abide by Colorado law while simultaneously violating it</a:t>
            </a:r>
          </a:p>
        </p:txBody>
      </p:sp>
    </p:spTree>
    <p:extLst>
      <p:ext uri="{BB962C8B-B14F-4D97-AF65-F5344CB8AC3E}">
        <p14:creationId xmlns:p14="http://schemas.microsoft.com/office/powerpoint/2010/main" val="313004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4A305-338A-4C7C-B681-CB421EFC6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Violations</a:t>
            </a:r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3D1F42DA-39BB-46CD-9188-F1C5C5ACD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3715"/>
          <a:stretch/>
        </p:blipFill>
        <p:spPr>
          <a:xfrm>
            <a:off x="1097280" y="2116783"/>
            <a:ext cx="4317664" cy="772721"/>
          </a:xfrm>
          <a:prstGeom prst="rect">
            <a:avLst/>
          </a:prstGeom>
        </p:spPr>
      </p:pic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CEF6884-24B6-4D1E-A61D-CCAD882CBA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6" t="20107" r="2597" b="20587"/>
          <a:stretch/>
        </p:blipFill>
        <p:spPr>
          <a:xfrm>
            <a:off x="1064622" y="3149845"/>
            <a:ext cx="6871575" cy="1313372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09F058-BA81-4A63-97AF-CE4C5F237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4657" y="101839"/>
            <a:ext cx="4317664" cy="609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268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D8D72C-FFE9-471E-AD17-A97403CEEB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7602" y="365760"/>
            <a:ext cx="11176795" cy="5322852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158E8DF-210B-410D-9A98-68460142981F}"/>
              </a:ext>
            </a:extLst>
          </p:cNvPr>
          <p:cNvCxnSpPr/>
          <p:nvPr/>
        </p:nvCxnSpPr>
        <p:spPr>
          <a:xfrm>
            <a:off x="3864864" y="2414016"/>
            <a:ext cx="2231135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BADBC1-B023-4C9B-BB1D-67EE2FFA5888}"/>
              </a:ext>
            </a:extLst>
          </p:cNvPr>
          <p:cNvCxnSpPr>
            <a:cxnSpLocks/>
          </p:cNvCxnSpPr>
          <p:nvPr/>
        </p:nvCxnSpPr>
        <p:spPr>
          <a:xfrm>
            <a:off x="8698992" y="2298192"/>
            <a:ext cx="2985405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79B8BA9-C5BE-4E94-AD22-CF92BD59362F}"/>
              </a:ext>
            </a:extLst>
          </p:cNvPr>
          <p:cNvSpPr/>
          <p:nvPr/>
        </p:nvSpPr>
        <p:spPr>
          <a:xfrm>
            <a:off x="8789143" y="1853187"/>
            <a:ext cx="2147081" cy="268218"/>
          </a:xfrm>
          <a:custGeom>
            <a:avLst/>
            <a:gdLst>
              <a:gd name="connsiteX0" fmla="*/ 171977 w 2147081"/>
              <a:gd name="connsiteY0" fmla="*/ 158496 h 743712"/>
              <a:gd name="connsiteX1" fmla="*/ 111017 w 2147081"/>
              <a:gd name="connsiteY1" fmla="*/ 134112 h 743712"/>
              <a:gd name="connsiteX2" fmla="*/ 74441 w 2147081"/>
              <a:gd name="connsiteY2" fmla="*/ 121920 h 743712"/>
              <a:gd name="connsiteX3" fmla="*/ 37865 w 2147081"/>
              <a:gd name="connsiteY3" fmla="*/ 134112 h 743712"/>
              <a:gd name="connsiteX4" fmla="*/ 13481 w 2147081"/>
              <a:gd name="connsiteY4" fmla="*/ 170688 h 743712"/>
              <a:gd name="connsiteX5" fmla="*/ 13481 w 2147081"/>
              <a:gd name="connsiteY5" fmla="*/ 292608 h 743712"/>
              <a:gd name="connsiteX6" fmla="*/ 74441 w 2147081"/>
              <a:gd name="connsiteY6" fmla="*/ 365760 h 743712"/>
              <a:gd name="connsiteX7" fmla="*/ 123209 w 2147081"/>
              <a:gd name="connsiteY7" fmla="*/ 438912 h 743712"/>
              <a:gd name="connsiteX8" fmla="*/ 159785 w 2147081"/>
              <a:gd name="connsiteY8" fmla="*/ 463296 h 743712"/>
              <a:gd name="connsiteX9" fmla="*/ 208553 w 2147081"/>
              <a:gd name="connsiteY9" fmla="*/ 499872 h 743712"/>
              <a:gd name="connsiteX10" fmla="*/ 281705 w 2147081"/>
              <a:gd name="connsiteY10" fmla="*/ 524256 h 743712"/>
              <a:gd name="connsiteX11" fmla="*/ 318281 w 2147081"/>
              <a:gd name="connsiteY11" fmla="*/ 536448 h 743712"/>
              <a:gd name="connsiteX12" fmla="*/ 428009 w 2147081"/>
              <a:gd name="connsiteY12" fmla="*/ 585216 h 743712"/>
              <a:gd name="connsiteX13" fmla="*/ 476777 w 2147081"/>
              <a:gd name="connsiteY13" fmla="*/ 609600 h 743712"/>
              <a:gd name="connsiteX14" fmla="*/ 659657 w 2147081"/>
              <a:gd name="connsiteY14" fmla="*/ 633984 h 743712"/>
              <a:gd name="connsiteX15" fmla="*/ 927881 w 2147081"/>
              <a:gd name="connsiteY15" fmla="*/ 646176 h 743712"/>
              <a:gd name="connsiteX16" fmla="*/ 988841 w 2147081"/>
              <a:gd name="connsiteY16" fmla="*/ 658368 h 743712"/>
              <a:gd name="connsiteX17" fmla="*/ 1049801 w 2147081"/>
              <a:gd name="connsiteY17" fmla="*/ 682752 h 743712"/>
              <a:gd name="connsiteX18" fmla="*/ 1135145 w 2147081"/>
              <a:gd name="connsiteY18" fmla="*/ 707136 h 743712"/>
              <a:gd name="connsiteX19" fmla="*/ 1403369 w 2147081"/>
              <a:gd name="connsiteY19" fmla="*/ 743712 h 743712"/>
              <a:gd name="connsiteX20" fmla="*/ 1744745 w 2147081"/>
              <a:gd name="connsiteY20" fmla="*/ 731520 h 743712"/>
              <a:gd name="connsiteX21" fmla="*/ 1854473 w 2147081"/>
              <a:gd name="connsiteY21" fmla="*/ 670560 h 743712"/>
              <a:gd name="connsiteX22" fmla="*/ 1927625 w 2147081"/>
              <a:gd name="connsiteY22" fmla="*/ 633984 h 743712"/>
              <a:gd name="connsiteX23" fmla="*/ 1976393 w 2147081"/>
              <a:gd name="connsiteY23" fmla="*/ 597408 h 743712"/>
              <a:gd name="connsiteX24" fmla="*/ 2000777 w 2147081"/>
              <a:gd name="connsiteY24" fmla="*/ 560832 h 743712"/>
              <a:gd name="connsiteX25" fmla="*/ 2073929 w 2147081"/>
              <a:gd name="connsiteY25" fmla="*/ 512064 h 743712"/>
              <a:gd name="connsiteX26" fmla="*/ 2122697 w 2147081"/>
              <a:gd name="connsiteY26" fmla="*/ 438912 h 743712"/>
              <a:gd name="connsiteX27" fmla="*/ 2147081 w 2147081"/>
              <a:gd name="connsiteY27" fmla="*/ 402336 h 743712"/>
              <a:gd name="connsiteX28" fmla="*/ 2122697 w 2147081"/>
              <a:gd name="connsiteY28" fmla="*/ 268224 h 743712"/>
              <a:gd name="connsiteX29" fmla="*/ 2037353 w 2147081"/>
              <a:gd name="connsiteY29" fmla="*/ 158496 h 743712"/>
              <a:gd name="connsiteX30" fmla="*/ 1964201 w 2147081"/>
              <a:gd name="connsiteY30" fmla="*/ 134112 h 743712"/>
              <a:gd name="connsiteX31" fmla="*/ 1927625 w 2147081"/>
              <a:gd name="connsiteY31" fmla="*/ 109728 h 743712"/>
              <a:gd name="connsiteX32" fmla="*/ 1891049 w 2147081"/>
              <a:gd name="connsiteY32" fmla="*/ 97536 h 743712"/>
              <a:gd name="connsiteX33" fmla="*/ 1683785 w 2147081"/>
              <a:gd name="connsiteY33" fmla="*/ 60960 h 743712"/>
              <a:gd name="connsiteX34" fmla="*/ 1635017 w 2147081"/>
              <a:gd name="connsiteY34" fmla="*/ 48768 h 743712"/>
              <a:gd name="connsiteX35" fmla="*/ 1513097 w 2147081"/>
              <a:gd name="connsiteY35" fmla="*/ 24384 h 743712"/>
              <a:gd name="connsiteX36" fmla="*/ 1439945 w 2147081"/>
              <a:gd name="connsiteY36" fmla="*/ 0 h 743712"/>
              <a:gd name="connsiteX37" fmla="*/ 952265 w 2147081"/>
              <a:gd name="connsiteY37" fmla="*/ 12192 h 743712"/>
              <a:gd name="connsiteX38" fmla="*/ 818153 w 2147081"/>
              <a:gd name="connsiteY38" fmla="*/ 48768 h 743712"/>
              <a:gd name="connsiteX39" fmla="*/ 147593 w 2147081"/>
              <a:gd name="connsiteY39" fmla="*/ 60960 h 743712"/>
              <a:gd name="connsiteX40" fmla="*/ 86633 w 2147081"/>
              <a:gd name="connsiteY40" fmla="*/ 121920 h 743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147081" h="743712">
                <a:moveTo>
                  <a:pt x="171977" y="158496"/>
                </a:moveTo>
                <a:cubicBezTo>
                  <a:pt x="151657" y="150368"/>
                  <a:pt x="131509" y="141796"/>
                  <a:pt x="111017" y="134112"/>
                </a:cubicBezTo>
                <a:cubicBezTo>
                  <a:pt x="98984" y="129600"/>
                  <a:pt x="87292" y="121920"/>
                  <a:pt x="74441" y="121920"/>
                </a:cubicBezTo>
                <a:cubicBezTo>
                  <a:pt x="61590" y="121920"/>
                  <a:pt x="50057" y="130048"/>
                  <a:pt x="37865" y="134112"/>
                </a:cubicBezTo>
                <a:cubicBezTo>
                  <a:pt x="29737" y="146304"/>
                  <a:pt x="20034" y="157582"/>
                  <a:pt x="13481" y="170688"/>
                </a:cubicBezTo>
                <a:cubicBezTo>
                  <a:pt x="-7481" y="212612"/>
                  <a:pt x="-1238" y="243544"/>
                  <a:pt x="13481" y="292608"/>
                </a:cubicBezTo>
                <a:cubicBezTo>
                  <a:pt x="22600" y="323003"/>
                  <a:pt x="56721" y="342977"/>
                  <a:pt x="74441" y="365760"/>
                </a:cubicBezTo>
                <a:cubicBezTo>
                  <a:pt x="92433" y="388893"/>
                  <a:pt x="98825" y="422656"/>
                  <a:pt x="123209" y="438912"/>
                </a:cubicBezTo>
                <a:cubicBezTo>
                  <a:pt x="135401" y="447040"/>
                  <a:pt x="147861" y="454779"/>
                  <a:pt x="159785" y="463296"/>
                </a:cubicBezTo>
                <a:cubicBezTo>
                  <a:pt x="176320" y="475107"/>
                  <a:pt x="190378" y="490785"/>
                  <a:pt x="208553" y="499872"/>
                </a:cubicBezTo>
                <a:cubicBezTo>
                  <a:pt x="231542" y="511367"/>
                  <a:pt x="257321" y="516128"/>
                  <a:pt x="281705" y="524256"/>
                </a:cubicBezTo>
                <a:cubicBezTo>
                  <a:pt x="293897" y="528320"/>
                  <a:pt x="307588" y="529319"/>
                  <a:pt x="318281" y="536448"/>
                </a:cubicBezTo>
                <a:cubicBezTo>
                  <a:pt x="425871" y="608175"/>
                  <a:pt x="253903" y="498163"/>
                  <a:pt x="428009" y="585216"/>
                </a:cubicBezTo>
                <a:cubicBezTo>
                  <a:pt x="444265" y="593344"/>
                  <a:pt x="459535" y="603853"/>
                  <a:pt x="476777" y="609600"/>
                </a:cubicBezTo>
                <a:cubicBezTo>
                  <a:pt x="518045" y="623356"/>
                  <a:pt x="634864" y="632434"/>
                  <a:pt x="659657" y="633984"/>
                </a:cubicBezTo>
                <a:cubicBezTo>
                  <a:pt x="748983" y="639567"/>
                  <a:pt x="838473" y="642112"/>
                  <a:pt x="927881" y="646176"/>
                </a:cubicBezTo>
                <a:cubicBezTo>
                  <a:pt x="948201" y="650240"/>
                  <a:pt x="968993" y="652413"/>
                  <a:pt x="988841" y="658368"/>
                </a:cubicBezTo>
                <a:cubicBezTo>
                  <a:pt x="1009803" y="664657"/>
                  <a:pt x="1029309" y="675068"/>
                  <a:pt x="1049801" y="682752"/>
                </a:cubicBezTo>
                <a:cubicBezTo>
                  <a:pt x="1078233" y="693414"/>
                  <a:pt x="1105255" y="700731"/>
                  <a:pt x="1135145" y="707136"/>
                </a:cubicBezTo>
                <a:cubicBezTo>
                  <a:pt x="1286516" y="739573"/>
                  <a:pt x="1237649" y="729902"/>
                  <a:pt x="1403369" y="743712"/>
                </a:cubicBezTo>
                <a:cubicBezTo>
                  <a:pt x="1517161" y="739648"/>
                  <a:pt x="1631117" y="738851"/>
                  <a:pt x="1744745" y="731520"/>
                </a:cubicBezTo>
                <a:cubicBezTo>
                  <a:pt x="1780383" y="729221"/>
                  <a:pt x="1836166" y="682765"/>
                  <a:pt x="1854473" y="670560"/>
                </a:cubicBezTo>
                <a:cubicBezTo>
                  <a:pt x="1901742" y="639047"/>
                  <a:pt x="1877148" y="650810"/>
                  <a:pt x="1927625" y="633984"/>
                </a:cubicBezTo>
                <a:cubicBezTo>
                  <a:pt x="1943881" y="621792"/>
                  <a:pt x="1962025" y="611776"/>
                  <a:pt x="1976393" y="597408"/>
                </a:cubicBezTo>
                <a:cubicBezTo>
                  <a:pt x="1986754" y="587047"/>
                  <a:pt x="1989750" y="570481"/>
                  <a:pt x="2000777" y="560832"/>
                </a:cubicBezTo>
                <a:cubicBezTo>
                  <a:pt x="2022832" y="541534"/>
                  <a:pt x="2073929" y="512064"/>
                  <a:pt x="2073929" y="512064"/>
                </a:cubicBezTo>
                <a:lnTo>
                  <a:pt x="2122697" y="438912"/>
                </a:lnTo>
                <a:lnTo>
                  <a:pt x="2147081" y="402336"/>
                </a:lnTo>
                <a:cubicBezTo>
                  <a:pt x="2145664" y="392418"/>
                  <a:pt x="2134194" y="291218"/>
                  <a:pt x="2122697" y="268224"/>
                </a:cubicBezTo>
                <a:cubicBezTo>
                  <a:pt x="2114522" y="251875"/>
                  <a:pt x="2065141" y="173934"/>
                  <a:pt x="2037353" y="158496"/>
                </a:cubicBezTo>
                <a:cubicBezTo>
                  <a:pt x="2014885" y="146014"/>
                  <a:pt x="1985587" y="148369"/>
                  <a:pt x="1964201" y="134112"/>
                </a:cubicBezTo>
                <a:cubicBezTo>
                  <a:pt x="1952009" y="125984"/>
                  <a:pt x="1940731" y="116281"/>
                  <a:pt x="1927625" y="109728"/>
                </a:cubicBezTo>
                <a:cubicBezTo>
                  <a:pt x="1916130" y="103981"/>
                  <a:pt x="1903651" y="100056"/>
                  <a:pt x="1891049" y="97536"/>
                </a:cubicBezTo>
                <a:cubicBezTo>
                  <a:pt x="1735297" y="66386"/>
                  <a:pt x="1788618" y="84256"/>
                  <a:pt x="1683785" y="60960"/>
                </a:cubicBezTo>
                <a:cubicBezTo>
                  <a:pt x="1667428" y="57325"/>
                  <a:pt x="1651401" y="52279"/>
                  <a:pt x="1635017" y="48768"/>
                </a:cubicBezTo>
                <a:cubicBezTo>
                  <a:pt x="1594492" y="40084"/>
                  <a:pt x="1552415" y="37490"/>
                  <a:pt x="1513097" y="24384"/>
                </a:cubicBezTo>
                <a:lnTo>
                  <a:pt x="1439945" y="0"/>
                </a:lnTo>
                <a:cubicBezTo>
                  <a:pt x="1277385" y="4064"/>
                  <a:pt x="1114531" y="1609"/>
                  <a:pt x="952265" y="12192"/>
                </a:cubicBezTo>
                <a:cubicBezTo>
                  <a:pt x="637653" y="32710"/>
                  <a:pt x="1083139" y="39935"/>
                  <a:pt x="818153" y="48768"/>
                </a:cubicBezTo>
                <a:cubicBezTo>
                  <a:pt x="594720" y="56216"/>
                  <a:pt x="371113" y="56896"/>
                  <a:pt x="147593" y="60960"/>
                </a:cubicBezTo>
                <a:lnTo>
                  <a:pt x="86633" y="12192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68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4D86E-4D24-4802-9AA3-9A4199FC3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24314A50-DADE-4188-A0B7-AA5E4D79A24F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173231050"/>
                  </p:ext>
                </p:extLst>
              </p:nvPr>
            </p:nvGraphicFramePr>
            <p:xfrm>
              <a:off x="414528" y="146304"/>
              <a:ext cx="10740835" cy="6120384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24314A50-DADE-4188-A0B7-AA5E4D79A2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4528" y="146304"/>
                <a:ext cx="10740835" cy="612038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8386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1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0" name="Rectangle 21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13398E-B994-4ED5-8B12-32B239A84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30"/>
            <a:ext cx="10909073" cy="957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Listing of Rental Properties from Two Property Management Firms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254370-5875-4D4C-9FB8-860F4D16CA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00" r="1" b="1"/>
          <a:stretch/>
        </p:blipFill>
        <p:spPr>
          <a:xfrm>
            <a:off x="635459" y="640080"/>
            <a:ext cx="5414823" cy="3602736"/>
          </a:xfrm>
          <a:prstGeom prst="rect">
            <a:avLst/>
          </a:prstGeom>
        </p:spPr>
      </p:pic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4C26303-57E3-46B5-B925-DCD4276C2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763" b="-1"/>
          <a:stretch/>
        </p:blipFill>
        <p:spPr>
          <a:xfrm>
            <a:off x="6141719" y="640079"/>
            <a:ext cx="5417380" cy="3602736"/>
          </a:xfrm>
          <a:prstGeom prst="rect">
            <a:avLst/>
          </a:prstGeom>
        </p:spPr>
      </p:pic>
      <p:cxnSp>
        <p:nvCxnSpPr>
          <p:cNvPr id="31" name="Straight Connector 23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25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82821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103F3-B5C5-4491-A791-B42ADE75D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DD594-8F8F-475C-985D-1753991FC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Demographic Profile</a:t>
            </a:r>
          </a:p>
          <a:p>
            <a:r>
              <a:rPr lang="en-US" dirty="0"/>
              <a:t>Income Profile</a:t>
            </a:r>
          </a:p>
          <a:p>
            <a:r>
              <a:rPr lang="en-US" dirty="0"/>
              <a:t>Employment Profile</a:t>
            </a:r>
          </a:p>
          <a:p>
            <a:r>
              <a:rPr lang="en-US" dirty="0"/>
              <a:t>Housing Profile</a:t>
            </a:r>
          </a:p>
          <a:p>
            <a:r>
              <a:rPr lang="en-US" dirty="0"/>
              <a:t>Environmental Profile</a:t>
            </a:r>
          </a:p>
        </p:txBody>
      </p:sp>
    </p:spTree>
    <p:extLst>
      <p:ext uri="{BB962C8B-B14F-4D97-AF65-F5344CB8AC3E}">
        <p14:creationId xmlns:p14="http://schemas.microsoft.com/office/powerpoint/2010/main" val="1536474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219818414"/>
              </p:ext>
            </p:extLst>
          </p:nvPr>
        </p:nvGraphicFramePr>
        <p:xfrm>
          <a:off x="237745" y="64582"/>
          <a:ext cx="11954256" cy="649923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83535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19456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267712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96896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  <a:gridCol w="2511553">
                  <a:extLst>
                    <a:ext uri="{9D8B030D-6E8A-4147-A177-3AD203B41FA5}">
                      <a16:colId xmlns:a16="http://schemas.microsoft.com/office/drawing/2014/main" val="2341799021"/>
                    </a:ext>
                  </a:extLst>
                </a:gridCol>
              </a:tblGrid>
              <a:tr h="54225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Demographic</a:t>
                      </a: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Income</a:t>
                      </a: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Employment</a:t>
                      </a: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Housing</a:t>
                      </a: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Neighborhood</a:t>
                      </a:r>
                    </a:p>
                  </a:txBody>
                  <a:tcPr marL="123085" marR="123085" marT="123085" marB="123085"/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3642493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Population trends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Age and Sex Characteristics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Race/Ethnicity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Disability Type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Racial Integration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Dissimilarity Index;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School Proficiency Index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Housing and Household Projections</a:t>
                      </a: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HH, Family and per capita income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Poverty index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RE/Caps Racial/Ethnic concentrated areas of poverty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Special housing needs profiles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Seniors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Disabilities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Homeless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Children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Disability Resource Providers</a:t>
                      </a: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Jobs Proximity Index;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Labor Market Engagement Index;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Low Transportation Cost Index;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Transit Trips Index;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Major Employers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Jobs held by residents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Rent Burden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Available Housing Units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For-sale and for-rent housing prices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Housing supply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Home ownership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Housing condition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Housing Problems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Affordable housing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Evictions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Foreclosures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Housing choice vouchers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Public housing tracts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Home loan application activity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Housing Price Index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Physical inspection scores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Fair Housing Violations</a:t>
                      </a: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Environmental Health Index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Land use &amp; Zoning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Crime and Violence/Prison populations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Social, housing, household and </a:t>
                      </a: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economic vulnerability</a:t>
                      </a:r>
                    </a:p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Child Lead Poisoning Risk</a:t>
                      </a:r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Food insecurity/deserts</a:t>
                      </a:r>
                    </a:p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Environmental Justice Index</a:t>
                      </a:r>
                    </a:p>
                    <a:p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  <a:p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3085" marR="123085" marT="123085" marB="123085"/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17658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U.S. Census Bureau, American Housing Survey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Co. Department of Local Affairs</a:t>
                      </a: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Office of Housing &amp; Urban Dev.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Point in Time Homeless estimates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Child opportunity index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CO Dept. of Public Health</a:t>
                      </a: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Denver Office of Economic Development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Federal Reserve Econ. Data</a:t>
                      </a:r>
                    </a:p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Consumer Financial Protection Bureau, HMDA Database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Office of Policy Dev. &amp; Research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Office of Housing &amp; Urban Dev.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Affirmatively Furthering Fair Housing Data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Princeton Eviction Lab</a:t>
                      </a:r>
                    </a:p>
                  </a:txBody>
                  <a:tcPr marL="123085" marR="123085" marT="123085" marB="123085"/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Denver Police Department, Data Analysis Unit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City and County of Denver - Excise and Licenses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CO Dept. of Public Health</a:t>
                      </a:r>
                    </a:p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Environmental Protection Agency</a:t>
                      </a:r>
                    </a:p>
                  </a:txBody>
                  <a:tcPr marL="123085" marR="123085" marT="123085" marB="123085"/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399B8B0C-AD15-4CCC-9EBB-9527B45EF46F}"/>
              </a:ext>
            </a:extLst>
          </p:cNvPr>
          <p:cNvSpPr/>
          <p:nvPr/>
        </p:nvSpPr>
        <p:spPr>
          <a:xfrm>
            <a:off x="167335" y="6539180"/>
            <a:ext cx="36968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3"/>
              </a:rPr>
              <a:t>https://github.com/elisegia/Colorado-Housing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webextensions/webextension1.xml><?xml version="1.0" encoding="utf-8"?>
<we:webextension xmlns:we="http://schemas.microsoft.com/office/webextensions/webextension/2010/11" id="{02E8334E-9477-4EC4-A3D5-D1CFDABE4760}">
  <we:reference id="wa104295828" version="1.6.0.0" store="en-US" storeType="OMEX"/>
  <we:alternateReferences>
    <we:reference id="WA104295828" version="1.6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nbviewer.jupyter.org/github/elisegia/rental_property_violations/blob/master/Rental%20Property%20Application%20Violations.ipynb&quot;,&quot;values&quot;:{},&quot;data&quot;:{&quot;uri&quot;:&quot;nbviewer.jupyter.org/github/elisegia/rental_property_violations/blob/master/Rental%20Property%20Application%20Violations.ipynb&quot;},&quot;secure&quot;:false}],&quot;name&quot;:&quot;nbviewer.jupyter.org/github/elisegia/rental_property_violations/blob/master/Rental%20Property%20Application%20Violations.ipynb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732</Words>
  <Application>Microsoft Office PowerPoint</Application>
  <PresentationFormat>Widescreen</PresentationFormat>
  <Paragraphs>194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Bookman Old Style</vt:lpstr>
      <vt:lpstr>Calibri</vt:lpstr>
      <vt:lpstr>Franklin Gothic Book</vt:lpstr>
      <vt:lpstr>Wingdings</vt:lpstr>
      <vt:lpstr>1_RetrospectVTI</vt:lpstr>
      <vt:lpstr>Housing Subcommitte</vt:lpstr>
      <vt:lpstr>Rental Application Violations</vt:lpstr>
      <vt:lpstr>Some themes</vt:lpstr>
      <vt:lpstr>Example Violations</vt:lpstr>
      <vt:lpstr>PowerPoint Presentation</vt:lpstr>
      <vt:lpstr>PowerPoint Presentation</vt:lpstr>
      <vt:lpstr>Listing of Rental Properties from Two Property Management Firms</vt:lpstr>
      <vt:lpstr>Possible Report</vt:lpstr>
      <vt:lpstr>PowerPoint Presentation</vt:lpstr>
      <vt:lpstr>Household Type</vt:lpstr>
      <vt:lpstr>U.S. Department of Housing and Urban Development</vt:lpstr>
      <vt:lpstr>Office of Policy Development and Research</vt:lpstr>
      <vt:lpstr>U.S. Census Bureau, American Housing Survey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2020-06-24T01:45:35Z</dcterms:created>
  <dcterms:modified xsi:type="dcterms:W3CDTF">2020-06-24T01:47:47Z</dcterms:modified>
</cp:coreProperties>
</file>